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4" r:id="rId2"/>
    <p:sldId id="315" r:id="rId3"/>
    <p:sldId id="31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7" r:id="rId60"/>
    <p:sldId id="321" r:id="rId61"/>
    <p:sldId id="322" r:id="rId62"/>
    <p:sldId id="323" r:id="rId6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1B2E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9691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239"/>
            <a:ext cx="2016793" cy="1812561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09800" y="152401"/>
            <a:ext cx="6705600" cy="152399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RUNGTA COLLEGE OF DENTAL SCIENCES AND RESEARCH</a:t>
            </a:r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26670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SYNCOPE</a:t>
            </a:r>
            <a:endParaRPr lang="en-IN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76400" y="49530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DEPARTMENT OF GENERAL MEDICINE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xmlns="" val="1721154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060" y="511628"/>
            <a:ext cx="7765322" cy="677108"/>
          </a:xfrm>
        </p:spPr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</a:rPr>
              <a:t>SPECIFIC LEARNING OBJECTIVES</a:t>
            </a:r>
            <a:endParaRPr lang="en-IN" sz="44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572175"/>
          </a:xfrm>
        </p:spPr>
        <p:txBody>
          <a:bodyPr/>
          <a:lstStyle/>
          <a:p>
            <a:r>
              <a:rPr lang="en-US" b="1" dirty="0" smtClean="0"/>
              <a:t>MUST KNOW</a:t>
            </a:r>
            <a:endParaRPr lang="en-IN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dirty="0" smtClean="0">
                <a:solidFill>
                  <a:srgbClr val="FFFF00"/>
                </a:solidFill>
              </a:rPr>
              <a:t>DEFINITION</a:t>
            </a:r>
          </a:p>
          <a:p>
            <a:pPr algn="l"/>
            <a:r>
              <a:rPr lang="en-US" sz="1800" dirty="0" smtClean="0">
                <a:solidFill>
                  <a:srgbClr val="FFFF00"/>
                </a:solidFill>
              </a:rPr>
              <a:t>SIGNIFICANCE</a:t>
            </a:r>
          </a:p>
          <a:p>
            <a:pPr algn="l"/>
            <a:r>
              <a:rPr lang="en-US" sz="1800" dirty="0" smtClean="0">
                <a:solidFill>
                  <a:srgbClr val="FFFF00"/>
                </a:solidFill>
              </a:rPr>
              <a:t>MECHANISM</a:t>
            </a:r>
          </a:p>
          <a:p>
            <a:pPr algn="l"/>
            <a:r>
              <a:rPr lang="en-US" sz="1800" dirty="0" smtClean="0">
                <a:solidFill>
                  <a:srgbClr val="FFFF00"/>
                </a:solidFill>
              </a:rPr>
              <a:t>ETIOLOGY</a:t>
            </a:r>
          </a:p>
          <a:p>
            <a:pPr algn="l"/>
            <a:r>
              <a:rPr lang="en-US" sz="1800" dirty="0" smtClean="0">
                <a:solidFill>
                  <a:srgbClr val="FFFF00"/>
                </a:solidFill>
              </a:rPr>
              <a:t>CAUSES</a:t>
            </a:r>
          </a:p>
          <a:p>
            <a:pPr algn="l"/>
            <a:r>
              <a:rPr lang="en-US" sz="1800" dirty="0" smtClean="0">
                <a:solidFill>
                  <a:srgbClr val="FFFF00"/>
                </a:solidFill>
              </a:rPr>
              <a:t>DIAGNOSIS</a:t>
            </a:r>
          </a:p>
          <a:p>
            <a:pPr algn="l"/>
            <a:r>
              <a:rPr lang="en-US" sz="1800" dirty="0" smtClean="0">
                <a:solidFill>
                  <a:srgbClr val="FFFF00"/>
                </a:solidFill>
              </a:rPr>
              <a:t>MANAGEMENT</a:t>
            </a:r>
            <a:endParaRPr lang="en-US" sz="1800" dirty="0" smtClean="0">
              <a:solidFill>
                <a:srgbClr val="FFFF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5600" y="2088320"/>
            <a:ext cx="2473919" cy="823304"/>
          </a:xfrm>
        </p:spPr>
        <p:txBody>
          <a:bodyPr/>
          <a:lstStyle/>
          <a:p>
            <a:r>
              <a:rPr lang="en-US" b="1" dirty="0" smtClean="0"/>
              <a:t>NICE TO KNOW</a:t>
            </a:r>
            <a:endParaRPr lang="en-IN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dirty="0" smtClean="0">
                <a:solidFill>
                  <a:srgbClr val="FFFF00"/>
                </a:solidFill>
              </a:rPr>
              <a:t>INITIAL EVALUATION</a:t>
            </a:r>
          </a:p>
          <a:p>
            <a:pPr algn="l"/>
            <a:r>
              <a:rPr lang="en-US" sz="1800" dirty="0" smtClean="0">
                <a:solidFill>
                  <a:srgbClr val="FFFF00"/>
                </a:solidFill>
              </a:rPr>
              <a:t>DIAGNOSTIC STEPS</a:t>
            </a:r>
          </a:p>
          <a:p>
            <a:pPr algn="l"/>
            <a:r>
              <a:rPr lang="en-US" sz="1800" dirty="0" smtClean="0">
                <a:solidFill>
                  <a:srgbClr val="FFFF00"/>
                </a:solidFill>
              </a:rPr>
              <a:t>EVALUATION AND DD</a:t>
            </a:r>
          </a:p>
          <a:p>
            <a:pPr algn="l"/>
            <a:r>
              <a:rPr lang="en-US" sz="1800" dirty="0" smtClean="0">
                <a:solidFill>
                  <a:srgbClr val="FFFF00"/>
                </a:solidFill>
              </a:rPr>
              <a:t>SPECIFIC CONDITIONS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15000" y="2088320"/>
            <a:ext cx="2468408" cy="823304"/>
          </a:xfrm>
        </p:spPr>
        <p:txBody>
          <a:bodyPr/>
          <a:lstStyle/>
          <a:p>
            <a:r>
              <a:rPr lang="en-US" b="1" dirty="0" smtClean="0"/>
              <a:t>DESIRE TO KNOW</a:t>
            </a:r>
            <a:endParaRPr lang="en-IN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dirty="0" smtClean="0">
                <a:solidFill>
                  <a:srgbClr val="FFFF00"/>
                </a:solidFill>
              </a:rPr>
              <a:t>INTRODUCTION</a:t>
            </a:r>
          </a:p>
          <a:p>
            <a:pPr algn="l"/>
            <a:r>
              <a:rPr lang="en-US" sz="1800" dirty="0" smtClean="0">
                <a:solidFill>
                  <a:srgbClr val="FFFF00"/>
                </a:solidFill>
              </a:rPr>
              <a:t>EPIDEMIOLOGY</a:t>
            </a:r>
          </a:p>
          <a:p>
            <a:pPr algn="l"/>
            <a:r>
              <a:rPr lang="en-US" sz="1800" dirty="0" smtClean="0">
                <a:solidFill>
                  <a:srgbClr val="FFFF00"/>
                </a:solidFill>
              </a:rPr>
              <a:t>IMPACT</a:t>
            </a:r>
          </a:p>
          <a:p>
            <a:pPr algn="l"/>
            <a:r>
              <a:rPr lang="en-US" sz="1800" dirty="0" smtClean="0">
                <a:solidFill>
                  <a:srgbClr val="FFFF00"/>
                </a:solidFill>
              </a:rPr>
              <a:t>DIAGNOSTIC LIMITATIONS</a:t>
            </a:r>
          </a:p>
          <a:p>
            <a:pPr algn="l"/>
            <a:r>
              <a:rPr lang="en-US" sz="1800" dirty="0" smtClean="0">
                <a:solidFill>
                  <a:srgbClr val="FFFF00"/>
                </a:solidFill>
              </a:rPr>
              <a:t>CHALLANGES</a:t>
            </a:r>
            <a:endParaRPr lang="en-IN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3781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738664"/>
          </a:xfrm>
        </p:spPr>
        <p:txBody>
          <a:bodyPr/>
          <a:lstStyle/>
          <a:p>
            <a:r>
              <a:rPr lang="en-US" sz="4800" dirty="0" smtClean="0">
                <a:solidFill>
                  <a:srgbClr val="FF0000"/>
                </a:solidFill>
              </a:rPr>
              <a:t>CONTENTS</a:t>
            </a:r>
            <a:endParaRPr lang="en-IN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>
                <a:solidFill>
                  <a:srgbClr val="FFFF00"/>
                </a:solidFill>
              </a:rPr>
              <a:t>DEFINITION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INTRODUCTION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SIGNIFICANCE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EPIDEMIOLOGY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IMPACT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MECHANISM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ETIOLOGY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CAUSES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DIAGNOSTIC OBJECTIVES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INITIAL EVALUATION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BASIC DIAGNOSTIC STEPS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EVALUATION AND DIFFERENTIAL DIAGNOSIS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DIAGNOSTIC LIMITATIONS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CHALLANGES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SPECIFIC CONDITIONS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MANAGEMENT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CONCLUSION</a:t>
            </a:r>
            <a:endParaRPr lang="en-I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7411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urt\Desktop\IMG_20220928_192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7772400" cy="5667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677108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REFERENCES</a:t>
            </a:r>
            <a:endParaRPr lang="en-IN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954655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DAVIDSON’S PRINCIPLES AND PRACTICE OF MEDICINE; 23</a:t>
            </a:r>
            <a:r>
              <a:rPr lang="en-US" sz="3200" baseline="30000" dirty="0" smtClean="0">
                <a:solidFill>
                  <a:srgbClr val="FFFF00"/>
                </a:solidFill>
              </a:rPr>
              <a:t>rd</a:t>
            </a:r>
            <a:r>
              <a:rPr lang="en-US" sz="3200" dirty="0" smtClean="0">
                <a:solidFill>
                  <a:srgbClr val="FFFF00"/>
                </a:solidFill>
              </a:rPr>
              <a:t> edition </a:t>
            </a:r>
            <a:endParaRPr lang="en-IN" sz="3200" dirty="0">
              <a:solidFill>
                <a:srgbClr val="FFFF00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HARRISON’S PRINCIPLE OF INTERNAL MEDICINE; 21</a:t>
            </a:r>
            <a:r>
              <a:rPr lang="en-US" sz="3200" baseline="30000" dirty="0" smtClean="0">
                <a:solidFill>
                  <a:srgbClr val="FFFF00"/>
                </a:solidFill>
              </a:rPr>
              <a:t>ST</a:t>
            </a:r>
            <a:r>
              <a:rPr lang="en-US" sz="3200" dirty="0" smtClean="0">
                <a:solidFill>
                  <a:srgbClr val="FFFF00"/>
                </a:solidFill>
              </a:rPr>
              <a:t> edition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TEXTBOOK OF CLINICAL MEDICINE by S.N </a:t>
            </a:r>
            <a:r>
              <a:rPr lang="en-US" sz="3200" dirty="0" err="1" smtClean="0">
                <a:solidFill>
                  <a:srgbClr val="FFFF00"/>
                </a:solidFill>
              </a:rPr>
              <a:t>Chugh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;5</a:t>
            </a:r>
            <a:r>
              <a:rPr lang="en-US" sz="3200" baseline="30000" dirty="0" smtClean="0">
                <a:solidFill>
                  <a:srgbClr val="FFFF00"/>
                </a:solidFill>
              </a:rPr>
              <a:t>th</a:t>
            </a:r>
            <a:r>
              <a:rPr lang="en-US" sz="3200" dirty="0" smtClean="0">
                <a:solidFill>
                  <a:srgbClr val="FFFF00"/>
                </a:solidFill>
              </a:rPr>
              <a:t> edition</a:t>
            </a:r>
            <a:endParaRPr lang="en-IN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36628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67000"/>
            <a:ext cx="7765321" cy="1326321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Any questions?</a:t>
            </a:r>
            <a:endParaRPr lang="en-IN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76096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65321" cy="1326321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Thank you</a:t>
            </a:r>
            <a:endParaRPr lang="en-IN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01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105</Words>
  <Application>Microsoft Office PowerPoint</Application>
  <PresentationFormat>On-screen Show (4:3)</PresentationFormat>
  <Paragraphs>47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RUNGTA COLLEGE OF DENTAL SCIENCES AND RESEARCH</vt:lpstr>
      <vt:lpstr>SPECIFIC LEARNING OBJECTIVES</vt:lpstr>
      <vt:lpstr>CONTENTS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REFERENCES</vt:lpstr>
      <vt:lpstr>Any questions?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RUNGTA COLLEGE OF DENTAL SCIENCES AND RESEARCH</dc:title>
  <cp:lastModifiedBy>adurt</cp:lastModifiedBy>
  <cp:revision>2</cp:revision>
  <dcterms:created xsi:type="dcterms:W3CDTF">2022-09-02T05:34:43Z</dcterms:created>
  <dcterms:modified xsi:type="dcterms:W3CDTF">2022-09-28T17:57:39Z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LastSaved">
    <vt:filetime>2022-09-01T00:00:00Z</vt:filetime>
  </property>
</Properties>
</file>